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259" r:id="rId4"/>
    <p:sldId id="260" r:id="rId5"/>
    <p:sldId id="261" r:id="rId6"/>
    <p:sldId id="281" r:id="rId7"/>
    <p:sldId id="282" r:id="rId8"/>
    <p:sldId id="262" r:id="rId9"/>
    <p:sldId id="263" r:id="rId10"/>
    <p:sldId id="272" r:id="rId11"/>
    <p:sldId id="273" r:id="rId12"/>
    <p:sldId id="275" r:id="rId13"/>
    <p:sldId id="276" r:id="rId14"/>
    <p:sldId id="264" r:id="rId15"/>
    <p:sldId id="265" r:id="rId16"/>
    <p:sldId id="277" r:id="rId17"/>
    <p:sldId id="278" r:id="rId18"/>
    <p:sldId id="274" r:id="rId19"/>
    <p:sldId id="267" r:id="rId20"/>
    <p:sldId id="268" r:id="rId21"/>
    <p:sldId id="269" r:id="rId22"/>
    <p:sldId id="270"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87" autoAdjust="0"/>
  </p:normalViewPr>
  <p:slideViewPr>
    <p:cSldViewPr>
      <p:cViewPr varScale="1">
        <p:scale>
          <a:sx n="68" d="100"/>
          <a:sy n="68" d="100"/>
        </p:scale>
        <p:origin x="1590" y="60"/>
      </p:cViewPr>
      <p:guideLst>
        <p:guide orient="horz" pos="2160"/>
        <p:guide pos="2880"/>
      </p:guideLst>
    </p:cSldViewPr>
  </p:slideViewPr>
  <p:outlineViewPr>
    <p:cViewPr>
      <p:scale>
        <a:sx n="33" d="100"/>
        <a:sy n="33" d="100"/>
      </p:scale>
      <p:origin x="0" y="7086"/>
    </p:cViewPr>
  </p:outlineViewPr>
  <p:notesTextViewPr>
    <p:cViewPr>
      <p:scale>
        <a:sx n="100" d="100"/>
        <a:sy n="100" d="100"/>
      </p:scale>
      <p:origin x="0" y="0"/>
    </p:cViewPr>
  </p:notesTextViewPr>
  <p:notesViewPr>
    <p:cSldViewPr>
      <p:cViewPr varScale="1">
        <p:scale>
          <a:sx n="56" d="100"/>
          <a:sy n="56" d="100"/>
        </p:scale>
        <p:origin x="-184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CCE87E5-8871-4F60-9FA6-849A53A49506}" type="datetimeFigureOut">
              <a:rPr lang="en-US" smtClean="0"/>
              <a:pPr/>
              <a:t>2/24/2026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75ED2D-96B9-4478-903D-475152E95476}" type="slidenum">
              <a:rPr lang="en-US" smtClean="0"/>
              <a:pPr/>
              <a:t>‹#›</a:t>
            </a:fld>
            <a:endParaRPr lang="en-US"/>
          </a:p>
        </p:txBody>
      </p:sp>
    </p:spTree>
    <p:extLst>
      <p:ext uri="{BB962C8B-B14F-4D97-AF65-F5344CB8AC3E}">
        <p14:creationId xmlns:p14="http://schemas.microsoft.com/office/powerpoint/2010/main" val="411794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E994BF-0AD1-4DDD-AA54-CDCC269FE468}" type="datetimeFigureOut">
              <a:rPr lang="en-US" smtClean="0"/>
              <a:pPr/>
              <a:t>2/24/2026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A0666-A557-4293-B6B8-DE1D115B9CFE}" type="slidenum">
              <a:rPr lang="en-US" smtClean="0"/>
              <a:pPr/>
              <a:t>‹#›</a:t>
            </a:fld>
            <a:endParaRPr lang="en-US"/>
          </a:p>
        </p:txBody>
      </p:sp>
    </p:spTree>
    <p:extLst>
      <p:ext uri="{BB962C8B-B14F-4D97-AF65-F5344CB8AC3E}">
        <p14:creationId xmlns:p14="http://schemas.microsoft.com/office/powerpoint/2010/main" val="2823984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8BAC8CA-1E04-4177-84E1-8FE7C71C379D}" type="datetimeFigureOut">
              <a:rPr lang="en-US" smtClean="0"/>
              <a:pPr/>
              <a:t>2/24/2026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49F9707-5EE5-439F-93C3-78AAC42A3F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AC8CA-1E04-4177-84E1-8FE7C71C379D}"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AC8CA-1E04-4177-84E1-8FE7C71C379D}"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AC8CA-1E04-4177-84E1-8FE7C71C379D}"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8BAC8CA-1E04-4177-84E1-8FE7C71C379D}"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BAC8CA-1E04-4177-84E1-8FE7C71C379D}"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8BAC8CA-1E04-4177-84E1-8FE7C71C379D}" type="datetimeFigureOut">
              <a:rPr lang="en-US" smtClean="0"/>
              <a:pPr/>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8BAC8CA-1E04-4177-84E1-8FE7C71C379D}"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AC8CA-1E04-4177-84E1-8FE7C71C379D}"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BAC8CA-1E04-4177-84E1-8FE7C71C379D}"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8BAC8CA-1E04-4177-84E1-8FE7C71C379D}"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49F9707-5EE5-439F-93C3-78AAC42A3F9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BAC8CA-1E04-4177-84E1-8FE7C71C379D}" type="datetimeFigureOut">
              <a:rPr lang="en-US" smtClean="0"/>
              <a:pPr/>
              <a:t>2/24/2026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9F9707-5EE5-439F-93C3-78AAC42A3F9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deaconsteve@stmsalina.org"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3020" y="5029199"/>
            <a:ext cx="7851648" cy="733097"/>
          </a:xfrm>
        </p:spPr>
        <p:txBody>
          <a:bodyPr>
            <a:normAutofit fontScale="90000"/>
          </a:bodyPr>
          <a:lstStyle/>
          <a:p>
            <a:pPr algn="ctr"/>
            <a:r>
              <a:rPr lang="en-US" dirty="0"/>
              <a:t>The Diaconate</a:t>
            </a:r>
          </a:p>
        </p:txBody>
      </p:sp>
      <p:sp>
        <p:nvSpPr>
          <p:cNvPr id="3" name="Subtitle 2"/>
          <p:cNvSpPr>
            <a:spLocks noGrp="1"/>
          </p:cNvSpPr>
          <p:nvPr>
            <p:ph type="subTitle" idx="1"/>
          </p:nvPr>
        </p:nvSpPr>
        <p:spPr>
          <a:xfrm>
            <a:off x="644652" y="5762297"/>
            <a:ext cx="7854696" cy="1752600"/>
          </a:xfrm>
        </p:spPr>
        <p:txBody>
          <a:bodyPr/>
          <a:lstStyle/>
          <a:p>
            <a:r>
              <a:rPr lang="en-US" dirty="0"/>
              <a:t>In the Diocese of Salina</a:t>
            </a:r>
          </a:p>
        </p:txBody>
      </p:sp>
      <p:pic>
        <p:nvPicPr>
          <p:cNvPr id="6" name="Picture 5">
            <a:extLst>
              <a:ext uri="{FF2B5EF4-FFF2-40B4-BE49-F238E27FC236}">
                <a16:creationId xmlns:a16="http://schemas.microsoft.com/office/drawing/2014/main" id="{07CD818A-9891-899A-46D0-2699C70303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6144" y="990600"/>
            <a:ext cx="5105400" cy="39243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discernment?</a:t>
            </a:r>
          </a:p>
        </p:txBody>
      </p:sp>
      <p:sp>
        <p:nvSpPr>
          <p:cNvPr id="3" name="Content Placeholder 2"/>
          <p:cNvSpPr>
            <a:spLocks noGrp="1"/>
          </p:cNvSpPr>
          <p:nvPr>
            <p:ph idx="1"/>
          </p:nvPr>
        </p:nvSpPr>
        <p:spPr/>
        <p:txBody>
          <a:bodyPr/>
          <a:lstStyle/>
          <a:p>
            <a:endParaRPr lang="en-US" dirty="0"/>
          </a:p>
          <a:p>
            <a:endParaRPr lang="en-US" dirty="0"/>
          </a:p>
          <a:p>
            <a:r>
              <a:rPr lang="en-US" dirty="0"/>
              <a:t>Discernment is a time of prayerful consideration about whether one feels called to the diaconate.</a:t>
            </a:r>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Church will be discerning, too.</a:t>
            </a:r>
          </a:p>
        </p:txBody>
      </p:sp>
      <p:sp>
        <p:nvSpPr>
          <p:cNvPr id="3" name="Content Placeholder 2"/>
          <p:cNvSpPr>
            <a:spLocks noGrp="1"/>
          </p:cNvSpPr>
          <p:nvPr>
            <p:ph idx="1"/>
          </p:nvPr>
        </p:nvSpPr>
        <p:spPr/>
        <p:txBody>
          <a:bodyPr>
            <a:normAutofit/>
          </a:bodyPr>
          <a:lstStyle/>
          <a:p>
            <a:endParaRPr lang="en-US" dirty="0"/>
          </a:p>
          <a:p>
            <a:r>
              <a:rPr lang="en-US" dirty="0"/>
              <a:t>Diaconate is a vocation.</a:t>
            </a:r>
          </a:p>
          <a:p>
            <a:r>
              <a:rPr lang="en-US" dirty="0"/>
              <a:t>Like the ordained priesthood, one does not decide entirely on one’s own.</a:t>
            </a:r>
          </a:p>
          <a:p>
            <a:r>
              <a:rPr lang="en-US" dirty="0"/>
              <a:t>The Church, through the bishop, must call a man to ordination.</a:t>
            </a:r>
          </a:p>
          <a:p>
            <a:r>
              <a:rPr lang="en-US" dirty="0"/>
              <a:t>A minimum of 4 candidates will be needed for formation to proceed.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St. Meinrad, School of Theology</a:t>
            </a:r>
            <a:br>
              <a:rPr lang="en-US" dirty="0"/>
            </a:br>
            <a:r>
              <a:rPr lang="en-US" sz="3600" dirty="0"/>
              <a:t>St. Meinrad, Indiana</a:t>
            </a:r>
            <a:br>
              <a:rPr lang="en-US" sz="3600" dirty="0"/>
            </a:br>
            <a:r>
              <a:rPr lang="en-US" sz="3600" dirty="0"/>
              <a:t>www.saintmeinrad.edu/permanent-deacons</a:t>
            </a:r>
          </a:p>
        </p:txBody>
      </p:sp>
      <p:sp>
        <p:nvSpPr>
          <p:cNvPr id="3" name="Content Placeholder 2"/>
          <p:cNvSpPr>
            <a:spLocks noGrp="1"/>
          </p:cNvSpPr>
          <p:nvPr>
            <p:ph idx="1"/>
          </p:nvPr>
        </p:nvSpPr>
        <p:spPr/>
        <p:txBody>
          <a:bodyPr/>
          <a:lstStyle/>
          <a:p>
            <a:r>
              <a:rPr lang="en-US" dirty="0"/>
              <a:t>23 required courses in:</a:t>
            </a:r>
          </a:p>
          <a:p>
            <a:pPr marL="0" indent="0">
              <a:buNone/>
            </a:pPr>
            <a:endParaRPr lang="en-US" dirty="0"/>
          </a:p>
          <a:p>
            <a:pPr lvl="1"/>
            <a:r>
              <a:rPr lang="en-US" dirty="0"/>
              <a:t>Theology</a:t>
            </a:r>
          </a:p>
          <a:p>
            <a:pPr lvl="1"/>
            <a:r>
              <a:rPr lang="en-US" dirty="0"/>
              <a:t>Scripture</a:t>
            </a:r>
          </a:p>
          <a:p>
            <a:pPr lvl="1"/>
            <a:r>
              <a:rPr lang="en-US" dirty="0"/>
              <a:t>Canon Law</a:t>
            </a:r>
          </a:p>
          <a:p>
            <a:pPr lvl="1"/>
            <a:r>
              <a:rPr lang="en-US" dirty="0"/>
              <a:t>Sacraments</a:t>
            </a:r>
          </a:p>
          <a:p>
            <a:pPr lvl="1"/>
            <a:r>
              <a:rPr lang="en-US" dirty="0"/>
              <a:t>Homiletics (Required travel to St. Meinrad, Indiana for one summer week).</a:t>
            </a:r>
          </a:p>
          <a:p>
            <a:pPr lvl="1"/>
            <a:endParaRPr lang="en-US" dirty="0"/>
          </a:p>
          <a:p>
            <a:pPr marL="393192" lvl="1" indent="0">
              <a:buNone/>
            </a:pPr>
            <a:endParaRPr lang="en-US" dirty="0"/>
          </a:p>
        </p:txBody>
      </p:sp>
    </p:spTree>
    <p:extLst>
      <p:ext uri="{BB962C8B-B14F-4D97-AF65-F5344CB8AC3E}">
        <p14:creationId xmlns:p14="http://schemas.microsoft.com/office/powerpoint/2010/main" val="1962561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pPr algn="ctr"/>
            <a:r>
              <a:rPr lang="en-US" b="1" cap="all" dirty="0"/>
              <a:t>EVALUATION OF CANDIDATES</a:t>
            </a:r>
            <a:endParaRPr lang="en-US" dirty="0"/>
          </a:p>
        </p:txBody>
      </p:sp>
      <p:sp>
        <p:nvSpPr>
          <p:cNvPr id="3" name="Content Placeholder 2"/>
          <p:cNvSpPr>
            <a:spLocks noGrp="1"/>
          </p:cNvSpPr>
          <p:nvPr>
            <p:ph idx="1"/>
          </p:nvPr>
        </p:nvSpPr>
        <p:spPr>
          <a:xfrm>
            <a:off x="457200" y="1371600"/>
            <a:ext cx="8229600" cy="5250873"/>
          </a:xfrm>
        </p:spPr>
        <p:txBody>
          <a:bodyPr>
            <a:normAutofit fontScale="25000" lnSpcReduction="20000"/>
          </a:bodyPr>
          <a:lstStyle/>
          <a:p>
            <a:endParaRPr lang="en-US" dirty="0"/>
          </a:p>
          <a:p>
            <a:r>
              <a:rPr lang="en-US" sz="8000" dirty="0"/>
              <a:t>These courses must be taken for credit.</a:t>
            </a:r>
          </a:p>
          <a:p>
            <a:pPr marL="0" indent="0">
              <a:buNone/>
            </a:pPr>
            <a:endParaRPr lang="en-US" sz="8000" dirty="0"/>
          </a:p>
          <a:p>
            <a:r>
              <a:rPr lang="en-US" sz="8000" dirty="0"/>
              <a:t>The criteria for selection and ongoing participation in the program are developed and applied at the diocesan level. Saint Meinrad lecturers evaluate the academic performance of candidates in each course. </a:t>
            </a:r>
          </a:p>
          <a:p>
            <a:pPr marL="0" indent="0">
              <a:buNone/>
            </a:pPr>
            <a:r>
              <a:rPr lang="en-US" sz="8000" dirty="0"/>
              <a:t> </a:t>
            </a:r>
          </a:p>
          <a:p>
            <a:r>
              <a:rPr lang="en-US" sz="8000" dirty="0"/>
              <a:t>Evaluations of candidate interest and performance are also provided by leaders of theological reflection groups and supervisors of ministry assignments.</a:t>
            </a:r>
          </a:p>
          <a:p>
            <a:pPr marL="0" indent="0">
              <a:buNone/>
            </a:pPr>
            <a:endParaRPr lang="en-US" sz="8000" dirty="0"/>
          </a:p>
          <a:p>
            <a:r>
              <a:rPr lang="en-US" sz="8000" dirty="0"/>
              <a:t>These evaluation instruments provide information to the diocese that can be used to determine if candidates should be invited to continue formation and if they should be admitted to orders.</a:t>
            </a:r>
          </a:p>
          <a:p>
            <a:pPr marL="0" indent="0">
              <a:buNone/>
            </a:pPr>
            <a:endParaRPr lang="en-US" sz="8000" dirty="0"/>
          </a:p>
          <a:p>
            <a:r>
              <a:rPr lang="en-US" sz="8000" dirty="0"/>
              <a:t>In addition, several events will take place, designed to:</a:t>
            </a:r>
          </a:p>
          <a:p>
            <a:pPr lvl="1"/>
            <a:r>
              <a:rPr lang="en-US" sz="8000" dirty="0"/>
              <a:t> help answer questions regarding the diaconate and discernment</a:t>
            </a:r>
          </a:p>
          <a:p>
            <a:pPr lvl="1"/>
            <a:r>
              <a:rPr lang="en-US" sz="8000" dirty="0"/>
              <a:t> teach some prayer techniques</a:t>
            </a:r>
          </a:p>
          <a:p>
            <a:pPr lvl="1"/>
            <a:r>
              <a:rPr lang="en-US" sz="8000" dirty="0"/>
              <a:t> explain further how the vocation to diaconate might look/feel.</a:t>
            </a:r>
          </a:p>
          <a:p>
            <a:endParaRPr lang="en-US" dirty="0"/>
          </a:p>
        </p:txBody>
      </p:sp>
    </p:spTree>
    <p:extLst>
      <p:ext uri="{BB962C8B-B14F-4D97-AF65-F5344CB8AC3E}">
        <p14:creationId xmlns:p14="http://schemas.microsoft.com/office/powerpoint/2010/main" val="4209942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formation done?</a:t>
            </a:r>
          </a:p>
        </p:txBody>
      </p:sp>
      <p:sp>
        <p:nvSpPr>
          <p:cNvPr id="3" name="Content Placeholder 2"/>
          <p:cNvSpPr>
            <a:spLocks noGrp="1"/>
          </p:cNvSpPr>
          <p:nvPr>
            <p:ph idx="1"/>
          </p:nvPr>
        </p:nvSpPr>
        <p:spPr>
          <a:xfrm>
            <a:off x="457200" y="1935480"/>
            <a:ext cx="8229600" cy="4770120"/>
          </a:xfrm>
        </p:spPr>
        <p:txBody>
          <a:bodyPr>
            <a:normAutofit fontScale="92500" lnSpcReduction="20000"/>
          </a:bodyPr>
          <a:lstStyle/>
          <a:p>
            <a:r>
              <a:rPr lang="en-US" dirty="0"/>
              <a:t>Year of Discernment (1).</a:t>
            </a:r>
          </a:p>
          <a:p>
            <a:pPr lvl="1"/>
            <a:r>
              <a:rPr lang="en-US" dirty="0"/>
              <a:t>1 Saturday for 9 months </a:t>
            </a:r>
            <a:r>
              <a:rPr lang="en-US"/>
              <a:t>from September 19, </a:t>
            </a:r>
            <a:r>
              <a:rPr lang="en-US" dirty="0"/>
              <a:t>2026, through June 2027, in a centralized location to be determined, approximately 10am to 4pm.</a:t>
            </a:r>
          </a:p>
          <a:p>
            <a:pPr lvl="1"/>
            <a:r>
              <a:rPr lang="en-US" dirty="0"/>
              <a:t>1 weekend retreat (Friday evening – Sunday noon) in summer of 2027.</a:t>
            </a:r>
          </a:p>
          <a:p>
            <a:r>
              <a:rPr lang="en-US" dirty="0"/>
              <a:t>Formation years (4).</a:t>
            </a:r>
          </a:p>
          <a:p>
            <a:pPr lvl="1"/>
            <a:r>
              <a:rPr lang="en-US" dirty="0"/>
              <a:t>1 weekend a month from September 2027, through May 2031, in a centralized location to be determined.	 .	</a:t>
            </a:r>
          </a:p>
          <a:p>
            <a:pPr lvl="1"/>
            <a:r>
              <a:rPr lang="en-US" dirty="0"/>
              <a:t>1 weekend retreat each summer.</a:t>
            </a:r>
          </a:p>
          <a:p>
            <a:pPr lvl="1"/>
            <a:r>
              <a:rPr lang="en-US" dirty="0"/>
              <a:t>1-week Homiletics Course at St. Meinrad, Indiana, for one summer.  The candidate must pay their trave costs.</a:t>
            </a:r>
          </a:p>
          <a:p>
            <a:pPr lvl="1"/>
            <a:r>
              <a:rPr lang="en-US" dirty="0"/>
              <a:t>Multi-day canonical retreat Spring 2031, preceding ordination.</a:t>
            </a:r>
          </a:p>
          <a:p>
            <a:pPr lvl="1"/>
            <a:r>
              <a:rPr lang="en-US" dirty="0"/>
              <a:t>Ministerial internships/clinicals.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2584"/>
            <a:ext cx="8229600" cy="923330"/>
          </a:xfrm>
        </p:spPr>
        <p:txBody>
          <a:bodyPr>
            <a:normAutofit fontScale="90000"/>
          </a:bodyPr>
          <a:lstStyle/>
          <a:p>
            <a:r>
              <a:rPr lang="en-US" sz="5600" dirty="0"/>
              <a:t>How</a:t>
            </a:r>
            <a:r>
              <a:rPr lang="en-US" dirty="0"/>
              <a:t> are the weekends structured?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629903430"/>
              </p:ext>
            </p:extLst>
          </p:nvPr>
        </p:nvGraphicFramePr>
        <p:xfrm>
          <a:off x="1219200" y="3151603"/>
          <a:ext cx="4571999" cy="2285998"/>
        </p:xfrm>
        <a:graphic>
          <a:graphicData uri="http://schemas.openxmlformats.org/drawingml/2006/table">
            <a:tbl>
              <a:tblPr/>
              <a:tblGrid>
                <a:gridCol w="2137024">
                  <a:extLst>
                    <a:ext uri="{9D8B030D-6E8A-4147-A177-3AD203B41FA5}">
                      <a16:colId xmlns:a16="http://schemas.microsoft.com/office/drawing/2014/main" val="3418356007"/>
                    </a:ext>
                  </a:extLst>
                </a:gridCol>
                <a:gridCol w="2434975">
                  <a:extLst>
                    <a:ext uri="{9D8B030D-6E8A-4147-A177-3AD203B41FA5}">
                      <a16:colId xmlns:a16="http://schemas.microsoft.com/office/drawing/2014/main" val="52397575"/>
                    </a:ext>
                  </a:extLst>
                </a:gridCol>
              </a:tblGrid>
              <a:tr h="724567">
                <a:tc>
                  <a:txBody>
                    <a:bodyPr/>
                    <a:lstStyle/>
                    <a:p>
                      <a:r>
                        <a:rPr lang="en-US" sz="2400" dirty="0">
                          <a:effectLst/>
                        </a:rPr>
                        <a:t>6:45 p.m.</a:t>
                      </a:r>
                    </a:p>
                  </a:txBody>
                  <a:tcPr marL="28575" marR="28575" marT="28575" marB="28575" anchor="ctr">
                    <a:lnL>
                      <a:noFill/>
                    </a:lnL>
                    <a:lnR>
                      <a:noFill/>
                    </a:lnR>
                    <a:lnT>
                      <a:noFill/>
                    </a:lnT>
                    <a:lnB>
                      <a:noFill/>
                    </a:lnB>
                    <a:solidFill>
                      <a:srgbClr val="FFFFFF"/>
                    </a:solidFill>
                  </a:tcPr>
                </a:tc>
                <a:tc>
                  <a:txBody>
                    <a:bodyPr/>
                    <a:lstStyle/>
                    <a:p>
                      <a:r>
                        <a:rPr lang="en-US" sz="2400" dirty="0">
                          <a:effectLst/>
                        </a:rPr>
                        <a:t>Evening</a:t>
                      </a:r>
                      <a:r>
                        <a:rPr lang="en-US" sz="2400" baseline="0" dirty="0">
                          <a:effectLst/>
                        </a:rPr>
                        <a:t> </a:t>
                      </a:r>
                      <a:r>
                        <a:rPr lang="en-US" sz="2400" dirty="0">
                          <a:effectLst/>
                        </a:rPr>
                        <a:t>Prayer</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2293825865"/>
                  </a:ext>
                </a:extLst>
              </a:tr>
              <a:tr h="836864">
                <a:tc>
                  <a:txBody>
                    <a:bodyPr/>
                    <a:lstStyle/>
                    <a:p>
                      <a:r>
                        <a:rPr lang="en-US" sz="2400" dirty="0">
                          <a:effectLst/>
                        </a:rPr>
                        <a:t>7:00-9:00 p.m.</a:t>
                      </a:r>
                    </a:p>
                  </a:txBody>
                  <a:tcPr marL="28575" marR="28575" marT="28575" marB="28575" anchor="ctr">
                    <a:lnL>
                      <a:noFill/>
                    </a:lnL>
                    <a:lnR>
                      <a:noFill/>
                    </a:lnR>
                    <a:lnT>
                      <a:noFill/>
                    </a:lnT>
                    <a:lnB>
                      <a:noFill/>
                    </a:lnB>
                    <a:solidFill>
                      <a:srgbClr val="FFFFFF"/>
                    </a:solidFill>
                  </a:tcPr>
                </a:tc>
                <a:tc>
                  <a:txBody>
                    <a:bodyPr/>
                    <a:lstStyle/>
                    <a:p>
                      <a:r>
                        <a:rPr lang="en-US" sz="2400" dirty="0">
                          <a:effectLst/>
                        </a:rPr>
                        <a:t>Class Sessions</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1691657541"/>
                  </a:ext>
                </a:extLst>
              </a:tr>
              <a:tr h="724567">
                <a:tc>
                  <a:txBody>
                    <a:bodyPr/>
                    <a:lstStyle/>
                    <a:p>
                      <a:r>
                        <a:rPr lang="en-US" sz="2400" dirty="0">
                          <a:effectLst/>
                        </a:rPr>
                        <a:t>9:00 p.m.</a:t>
                      </a:r>
                    </a:p>
                  </a:txBody>
                  <a:tcPr marL="28575" marR="28575" marT="28575" marB="28575" anchor="ctr">
                    <a:lnL>
                      <a:noFill/>
                    </a:lnL>
                    <a:lnR>
                      <a:noFill/>
                    </a:lnR>
                    <a:lnT>
                      <a:noFill/>
                    </a:lnT>
                    <a:lnB>
                      <a:noFill/>
                    </a:lnB>
                    <a:solidFill>
                      <a:srgbClr val="FFFFFF"/>
                    </a:solidFill>
                  </a:tcPr>
                </a:tc>
                <a:tc>
                  <a:txBody>
                    <a:bodyPr/>
                    <a:lstStyle/>
                    <a:p>
                      <a:r>
                        <a:rPr lang="en-US" sz="2400" dirty="0">
                          <a:effectLst/>
                        </a:rPr>
                        <a:t>Social (Optional)</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27223185"/>
                  </a:ext>
                </a:extLst>
              </a:tr>
            </a:tbl>
          </a:graphicData>
        </a:graphic>
      </p:graphicFrame>
      <p:sp>
        <p:nvSpPr>
          <p:cNvPr id="11" name="Rectangle 3"/>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383838"/>
                </a:solidFill>
                <a:effectLst/>
                <a:latin typeface="Source Sans Pro"/>
              </a:rPr>
              <a:t>TYPICAL WEEKEND SESSION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1" i="0" u="none" strike="noStrike" cap="none" normalizeH="0" baseline="0">
              <a:ln>
                <a:noFill/>
              </a:ln>
              <a:solidFill>
                <a:srgbClr val="F0A83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a:ln>
                  <a:noFill/>
                </a:ln>
                <a:solidFill>
                  <a:srgbClr val="F0A830"/>
                </a:solidFill>
                <a:effectLst/>
                <a:latin typeface="Source Sans Pro"/>
              </a:rPr>
              <a:t>FRIDAY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11"/>
          <p:cNvSpPr/>
          <p:nvPr/>
        </p:nvSpPr>
        <p:spPr>
          <a:xfrm>
            <a:off x="685800" y="1919622"/>
            <a:ext cx="4572000" cy="1200329"/>
          </a:xfrm>
          <a:prstGeom prst="rect">
            <a:avLst/>
          </a:prstGeom>
        </p:spPr>
        <p:txBody>
          <a:bodyPr>
            <a:spAutoFit/>
          </a:bodyPr>
          <a:lstStyle/>
          <a:p>
            <a:r>
              <a:rPr lang="en-US" sz="2400" b="1" cap="all" dirty="0">
                <a:solidFill>
                  <a:srgbClr val="383838"/>
                </a:solidFill>
                <a:latin typeface="Source Sans Pro"/>
              </a:rPr>
              <a:t>TYPICAL WEEKEND SESSION</a:t>
            </a:r>
          </a:p>
          <a:p>
            <a:endParaRPr lang="en-US" sz="2400" b="1" cap="all" dirty="0">
              <a:solidFill>
                <a:srgbClr val="F0A830"/>
              </a:solidFill>
              <a:latin typeface="Source Sans Pro"/>
            </a:endParaRPr>
          </a:p>
          <a:p>
            <a:r>
              <a:rPr lang="en-US" sz="2400" b="1" cap="all" dirty="0">
                <a:solidFill>
                  <a:srgbClr val="F0A830"/>
                </a:solidFill>
                <a:latin typeface="Source Sans Pro"/>
              </a:rPr>
              <a:t>FRIDAY</a:t>
            </a:r>
            <a:endParaRPr lang="en-US" sz="2400" b="1" i="0" cap="all" dirty="0">
              <a:solidFill>
                <a:srgbClr val="F0A830"/>
              </a:solidFill>
              <a:effectLst/>
              <a:latin typeface="Source Sans Pr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09594" y="1129099"/>
            <a:ext cx="6248401" cy="3231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0A830"/>
                </a:solidFill>
                <a:effectLst/>
                <a:latin typeface="Source Sans Pro"/>
              </a:rPr>
              <a:t>SATURDAY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7F5DC1A3-07A2-D89C-5B0E-B66182DE46BE}"/>
              </a:ext>
            </a:extLst>
          </p:cNvPr>
          <p:cNvSpPr txBox="1"/>
          <p:nvPr/>
        </p:nvSpPr>
        <p:spPr>
          <a:xfrm>
            <a:off x="914400" y="1676400"/>
            <a:ext cx="7848600" cy="4093428"/>
          </a:xfrm>
          <a:prstGeom prst="rect">
            <a:avLst/>
          </a:prstGeom>
          <a:noFill/>
        </p:spPr>
        <p:txBody>
          <a:bodyPr wrap="square">
            <a:spAutoFit/>
          </a:bodyPr>
          <a:lstStyle/>
          <a:p>
            <a:r>
              <a:rPr lang="en-US" sz="2000" dirty="0"/>
              <a:t>7:40 AM.                         	Morning Prayer </a:t>
            </a:r>
          </a:p>
          <a:p>
            <a:r>
              <a:rPr lang="en-US" sz="2000" dirty="0"/>
              <a:t>8:00 AM.                         	Breakfast</a:t>
            </a:r>
          </a:p>
          <a:p>
            <a:r>
              <a:rPr lang="en-US" sz="2000" dirty="0"/>
              <a:t>8:30 – 11:30 AM	         	Class Sessions</a:t>
            </a:r>
          </a:p>
          <a:p>
            <a:r>
              <a:rPr lang="en-US" sz="2000" dirty="0"/>
              <a:t>12:00 PM	               Lunch </a:t>
            </a:r>
          </a:p>
          <a:p>
            <a:r>
              <a:rPr lang="en-US" sz="2000" dirty="0"/>
              <a:t>1:00 - 2:00 PM		Class Session</a:t>
            </a:r>
          </a:p>
          <a:p>
            <a:r>
              <a:rPr lang="en-US" sz="2000" dirty="0"/>
              <a:t>2:00 - 2:15 PM		Break</a:t>
            </a:r>
          </a:p>
          <a:p>
            <a:r>
              <a:rPr lang="en-US" sz="2000" dirty="0"/>
              <a:t>2:15 - 4:00 PM		Formation Session</a:t>
            </a:r>
          </a:p>
          <a:p>
            <a:r>
              <a:rPr lang="en-US" sz="2000" dirty="0"/>
              <a:t>4:00 – 5:00 PM		Break – Confession is available at St. Fidelis</a:t>
            </a:r>
          </a:p>
          <a:p>
            <a:r>
              <a:rPr lang="en-US" sz="2000" dirty="0"/>
              <a:t>5:00 – 6:00 PM             	Mass at St. Fidelis </a:t>
            </a:r>
          </a:p>
          <a:p>
            <a:r>
              <a:rPr lang="en-US" sz="2000" dirty="0"/>
              <a:t>6:00 PM		Dinner</a:t>
            </a:r>
          </a:p>
          <a:p>
            <a:r>
              <a:rPr lang="en-US" sz="2000" dirty="0"/>
              <a:t>6:45 - 7:00 PM		Evening Prayer</a:t>
            </a:r>
          </a:p>
          <a:p>
            <a:r>
              <a:rPr lang="en-US" sz="2000" dirty="0"/>
              <a:t>7:00 - 9:00 PM		Class Sessions</a:t>
            </a:r>
          </a:p>
          <a:p>
            <a:r>
              <a:rPr lang="en-US" sz="2000" dirty="0"/>
              <a:t>9:00 PM		Class Social - Optional</a:t>
            </a:r>
          </a:p>
        </p:txBody>
      </p:sp>
    </p:spTree>
    <p:extLst>
      <p:ext uri="{BB962C8B-B14F-4D97-AF65-F5344CB8AC3E}">
        <p14:creationId xmlns:p14="http://schemas.microsoft.com/office/powerpoint/2010/main" val="2131606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229600" cy="5257800"/>
          </a:xfrm>
        </p:spPr>
        <p:txBody>
          <a:bodyPr/>
          <a:lstStyle/>
          <a:p>
            <a:pPr marL="0" lvl="0" indent="0">
              <a:buNone/>
            </a:pPr>
            <a:r>
              <a:rPr lang="en-US" altLang="en-US" b="1" dirty="0">
                <a:solidFill>
                  <a:srgbClr val="F0A830"/>
                </a:solidFill>
                <a:latin typeface="Source Sans Pro"/>
              </a:rPr>
              <a:t>Sunday</a:t>
            </a:r>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08571833"/>
              </p:ext>
            </p:extLst>
          </p:nvPr>
        </p:nvGraphicFramePr>
        <p:xfrm>
          <a:off x="1066800" y="2171700"/>
          <a:ext cx="5791200" cy="2743200"/>
        </p:xfrm>
        <a:graphic>
          <a:graphicData uri="http://schemas.openxmlformats.org/drawingml/2006/table">
            <a:tbl>
              <a:tblPr>
                <a:tableStyleId>{2D5ABB26-0587-4C30-8999-92F81FD0307C}</a:tableStyleId>
              </a:tblPr>
              <a:tblGrid>
                <a:gridCol w="2895600">
                  <a:extLst>
                    <a:ext uri="{9D8B030D-6E8A-4147-A177-3AD203B41FA5}">
                      <a16:colId xmlns:a16="http://schemas.microsoft.com/office/drawing/2014/main" val="3458116196"/>
                    </a:ext>
                  </a:extLst>
                </a:gridCol>
                <a:gridCol w="2895600">
                  <a:extLst>
                    <a:ext uri="{9D8B030D-6E8A-4147-A177-3AD203B41FA5}">
                      <a16:colId xmlns:a16="http://schemas.microsoft.com/office/drawing/2014/main" val="2612613911"/>
                    </a:ext>
                  </a:extLst>
                </a:gridCol>
              </a:tblGrid>
              <a:tr h="336550">
                <a:tc>
                  <a:txBody>
                    <a:bodyPr/>
                    <a:lstStyle/>
                    <a:p>
                      <a:r>
                        <a:rPr lang="en-US" sz="2400" dirty="0">
                          <a:effectLst/>
                        </a:rPr>
                        <a:t>8:00 a.m.</a:t>
                      </a:r>
                    </a:p>
                  </a:txBody>
                  <a:tcPr anchor="ctr"/>
                </a:tc>
                <a:tc>
                  <a:txBody>
                    <a:bodyPr/>
                    <a:lstStyle/>
                    <a:p>
                      <a:r>
                        <a:rPr lang="en-US" sz="2400" dirty="0">
                          <a:effectLst/>
                        </a:rPr>
                        <a:t>Breakfast</a:t>
                      </a:r>
                    </a:p>
                  </a:txBody>
                  <a:tcPr anchor="ctr"/>
                </a:tc>
                <a:extLst>
                  <a:ext uri="{0D108BD9-81ED-4DB2-BD59-A6C34878D82A}">
                    <a16:rowId xmlns:a16="http://schemas.microsoft.com/office/drawing/2014/main" val="301464346"/>
                  </a:ext>
                </a:extLst>
              </a:tr>
              <a:tr h="336550">
                <a:tc>
                  <a:txBody>
                    <a:bodyPr/>
                    <a:lstStyle/>
                    <a:p>
                      <a:r>
                        <a:rPr lang="en-US" sz="2400" dirty="0">
                          <a:effectLst/>
                        </a:rPr>
                        <a:t>9:00 – 9:15 a.m.</a:t>
                      </a:r>
                    </a:p>
                  </a:txBody>
                  <a:tcPr anchor="ctr"/>
                </a:tc>
                <a:tc>
                  <a:txBody>
                    <a:bodyPr/>
                    <a:lstStyle/>
                    <a:p>
                      <a:r>
                        <a:rPr lang="en-US" sz="2400" dirty="0">
                          <a:effectLst/>
                        </a:rPr>
                        <a:t>Morning</a:t>
                      </a:r>
                      <a:r>
                        <a:rPr lang="en-US" sz="2400" baseline="0" dirty="0">
                          <a:effectLst/>
                        </a:rPr>
                        <a:t> Prayer</a:t>
                      </a:r>
                      <a:endParaRPr lang="en-US" sz="2400" dirty="0">
                        <a:effectLst/>
                      </a:endParaRPr>
                    </a:p>
                  </a:txBody>
                  <a:tcPr anchor="ctr"/>
                </a:tc>
                <a:extLst>
                  <a:ext uri="{0D108BD9-81ED-4DB2-BD59-A6C34878D82A}">
                    <a16:rowId xmlns:a16="http://schemas.microsoft.com/office/drawing/2014/main" val="3736353335"/>
                  </a:ext>
                </a:extLst>
              </a:tr>
              <a:tr h="336550">
                <a:tc>
                  <a:txBody>
                    <a:bodyPr/>
                    <a:lstStyle/>
                    <a:p>
                      <a:r>
                        <a:rPr lang="en-US" sz="2400" dirty="0">
                          <a:effectLst/>
                        </a:rPr>
                        <a:t>9:15 – 1:15 pm</a:t>
                      </a:r>
                    </a:p>
                  </a:txBody>
                  <a:tcPr anchor="ctr"/>
                </a:tc>
                <a:tc>
                  <a:txBody>
                    <a:bodyPr/>
                    <a:lstStyle/>
                    <a:p>
                      <a:r>
                        <a:rPr lang="en-US" sz="2400" dirty="0">
                          <a:effectLst/>
                        </a:rPr>
                        <a:t>Class Sessions</a:t>
                      </a:r>
                    </a:p>
                  </a:txBody>
                  <a:tcPr anchor="ctr"/>
                </a:tc>
                <a:extLst>
                  <a:ext uri="{0D108BD9-81ED-4DB2-BD59-A6C34878D82A}">
                    <a16:rowId xmlns:a16="http://schemas.microsoft.com/office/drawing/2014/main" val="2509810814"/>
                  </a:ext>
                </a:extLst>
              </a:tr>
              <a:tr h="336550">
                <a:tc>
                  <a:txBody>
                    <a:bodyPr/>
                    <a:lstStyle/>
                    <a:p>
                      <a:endParaRPr lang="en-US" sz="2400" dirty="0">
                        <a:effectLst/>
                      </a:endParaRPr>
                    </a:p>
                  </a:txBody>
                  <a:tcPr anchor="ctr"/>
                </a:tc>
                <a:tc>
                  <a:txBody>
                    <a:bodyPr/>
                    <a:lstStyle/>
                    <a:p>
                      <a:endParaRPr lang="en-US" sz="2400" dirty="0">
                        <a:effectLst/>
                      </a:endParaRPr>
                    </a:p>
                  </a:txBody>
                  <a:tcPr anchor="ctr"/>
                </a:tc>
                <a:extLst>
                  <a:ext uri="{0D108BD9-81ED-4DB2-BD59-A6C34878D82A}">
                    <a16:rowId xmlns:a16="http://schemas.microsoft.com/office/drawing/2014/main" val="1974695839"/>
                  </a:ext>
                </a:extLst>
              </a:tr>
              <a:tr h="336550">
                <a:tc>
                  <a:txBody>
                    <a:bodyPr/>
                    <a:lstStyle/>
                    <a:p>
                      <a:endParaRPr lang="en-US" sz="2400" dirty="0">
                        <a:effectLst/>
                      </a:endParaRPr>
                    </a:p>
                  </a:txBody>
                  <a:tcPr anchor="ctr"/>
                </a:tc>
                <a:tc>
                  <a:txBody>
                    <a:bodyPr/>
                    <a:lstStyle/>
                    <a:p>
                      <a:endParaRPr lang="en-US" sz="2400" dirty="0">
                        <a:effectLst/>
                      </a:endParaRPr>
                    </a:p>
                  </a:txBody>
                  <a:tcPr anchor="ctr"/>
                </a:tc>
                <a:extLst>
                  <a:ext uri="{0D108BD9-81ED-4DB2-BD59-A6C34878D82A}">
                    <a16:rowId xmlns:a16="http://schemas.microsoft.com/office/drawing/2014/main" val="1881790448"/>
                  </a:ext>
                </a:extLst>
              </a:tr>
              <a:tr h="336550">
                <a:tc>
                  <a:txBody>
                    <a:bodyPr/>
                    <a:lstStyle/>
                    <a:p>
                      <a:endParaRPr lang="en-US" sz="2400" dirty="0">
                        <a:effectLst/>
                      </a:endParaRPr>
                    </a:p>
                  </a:txBody>
                  <a:tcPr anchor="ctr"/>
                </a:tc>
                <a:tc>
                  <a:txBody>
                    <a:bodyPr/>
                    <a:lstStyle/>
                    <a:p>
                      <a:endParaRPr lang="en-US" sz="2400" dirty="0">
                        <a:effectLst/>
                      </a:endParaRPr>
                    </a:p>
                  </a:txBody>
                  <a:tcPr anchor="ctr"/>
                </a:tc>
                <a:extLst>
                  <a:ext uri="{0D108BD9-81ED-4DB2-BD59-A6C34878D82A}">
                    <a16:rowId xmlns:a16="http://schemas.microsoft.com/office/drawing/2014/main" val="822720260"/>
                  </a:ext>
                </a:extLst>
              </a:tr>
            </a:tbl>
          </a:graphicData>
        </a:graphic>
      </p:graphicFrame>
      <p:sp>
        <p:nvSpPr>
          <p:cNvPr id="2" name="TextBox 1">
            <a:extLst>
              <a:ext uri="{FF2B5EF4-FFF2-40B4-BE49-F238E27FC236}">
                <a16:creationId xmlns:a16="http://schemas.microsoft.com/office/drawing/2014/main" id="{333EF4D2-6191-4B05-9348-99950DF7AE26}"/>
              </a:ext>
            </a:extLst>
          </p:cNvPr>
          <p:cNvSpPr txBox="1"/>
          <p:nvPr/>
        </p:nvSpPr>
        <p:spPr>
          <a:xfrm>
            <a:off x="1066800" y="3810000"/>
            <a:ext cx="6477000" cy="1631216"/>
          </a:xfrm>
          <a:prstGeom prst="rect">
            <a:avLst/>
          </a:prstGeom>
          <a:noFill/>
        </p:spPr>
        <p:txBody>
          <a:bodyPr wrap="square" rtlCol="0">
            <a:spAutoFit/>
          </a:bodyPr>
          <a:lstStyle/>
          <a:p>
            <a:r>
              <a:rPr lang="en-US" sz="2000" dirty="0"/>
              <a:t>At the completion of the formation program, St. Meinrad will award 18 hours of graduate credit towards a 36-hour credit Master of Arts (Theology) degree at St. Meinrad (for those admitted to St. Meinrad, School of Theology graduate program).</a:t>
            </a:r>
          </a:p>
        </p:txBody>
      </p:sp>
    </p:spTree>
    <p:extLst>
      <p:ext uri="{BB962C8B-B14F-4D97-AF65-F5344CB8AC3E}">
        <p14:creationId xmlns:p14="http://schemas.microsoft.com/office/powerpoint/2010/main" val="3572144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financial cost?</a:t>
            </a:r>
          </a:p>
        </p:txBody>
      </p:sp>
      <p:sp>
        <p:nvSpPr>
          <p:cNvPr id="3" name="Content Placeholder 2"/>
          <p:cNvSpPr>
            <a:spLocks noGrp="1"/>
          </p:cNvSpPr>
          <p:nvPr>
            <p:ph idx="1"/>
          </p:nvPr>
        </p:nvSpPr>
        <p:spPr>
          <a:xfrm>
            <a:off x="457200" y="1935480"/>
            <a:ext cx="8229600" cy="4770120"/>
          </a:xfrm>
        </p:spPr>
        <p:txBody>
          <a:bodyPr>
            <a:normAutofit fontScale="92500" lnSpcReduction="10000"/>
          </a:bodyPr>
          <a:lstStyle/>
          <a:p>
            <a:endParaRPr lang="en-US" dirty="0"/>
          </a:p>
          <a:p>
            <a:r>
              <a:rPr lang="en-US" dirty="0"/>
              <a:t>The diocese assumes the cost of tuition for the program administered by St. Meinrad.</a:t>
            </a:r>
          </a:p>
          <a:p>
            <a:endParaRPr lang="en-US" dirty="0"/>
          </a:p>
          <a:p>
            <a:r>
              <a:rPr lang="en-US" dirty="0"/>
              <a:t>Candidates will be responsible for travel to St. Meinrad for 1-week homiletics course.</a:t>
            </a:r>
          </a:p>
          <a:p>
            <a:endParaRPr lang="en-US" dirty="0"/>
          </a:p>
          <a:p>
            <a:r>
              <a:rPr lang="en-US" dirty="0"/>
              <a:t>Candidates will be responsible for mileage to all events and any required textbooks.</a:t>
            </a:r>
          </a:p>
          <a:p>
            <a:endParaRPr lang="en-US" dirty="0"/>
          </a:p>
          <a:p>
            <a:r>
              <a:rPr lang="en-US" dirty="0"/>
              <a:t>Candidate’s room and board are paid by the diocese.  If a wife attends, the cost is paid by the candidate.</a:t>
            </a:r>
          </a:p>
          <a:p>
            <a:endParaRPr lang="en-US" dirty="0"/>
          </a:p>
          <a:p>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the ministry full time?</a:t>
            </a:r>
          </a:p>
        </p:txBody>
      </p:sp>
      <p:sp>
        <p:nvSpPr>
          <p:cNvPr id="3" name="Content Placeholder 2"/>
          <p:cNvSpPr>
            <a:spLocks noGrp="1"/>
          </p:cNvSpPr>
          <p:nvPr>
            <p:ph idx="1"/>
          </p:nvPr>
        </p:nvSpPr>
        <p:spPr/>
        <p:txBody>
          <a:bodyPr/>
          <a:lstStyle/>
          <a:p>
            <a:r>
              <a:rPr lang="en-US" dirty="0"/>
              <a:t>No, not under normal circumstances</a:t>
            </a:r>
          </a:p>
          <a:p>
            <a:r>
              <a:rPr lang="en-US" dirty="0"/>
              <a:t>Diaconate is a volunteer ministry</a:t>
            </a:r>
          </a:p>
          <a:p>
            <a:r>
              <a:rPr lang="en-US" dirty="0"/>
              <a:t>It is a ministry of men living and working in the world, with a special dedication to prayer and ministry.</a:t>
            </a:r>
          </a:p>
          <a:p>
            <a:r>
              <a:rPr lang="en-US" dirty="0"/>
              <a:t>Deacons are clergy, but they form a link between clergy and laity.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9883"/>
            <a:ext cx="8229600" cy="1143000"/>
          </a:xfrm>
        </p:spPr>
        <p:txBody>
          <a:bodyPr/>
          <a:lstStyle/>
          <a:p>
            <a:r>
              <a:rPr lang="en-US" dirty="0"/>
              <a:t>What is a Permanent Deacon?</a:t>
            </a:r>
          </a:p>
        </p:txBody>
      </p:sp>
      <p:sp>
        <p:nvSpPr>
          <p:cNvPr id="3" name="Content Placeholder 2"/>
          <p:cNvSpPr>
            <a:spLocks noGrp="1"/>
          </p:cNvSpPr>
          <p:nvPr>
            <p:ph idx="1"/>
          </p:nvPr>
        </p:nvSpPr>
        <p:spPr>
          <a:xfrm>
            <a:off x="452511" y="1752600"/>
            <a:ext cx="8229600" cy="4389120"/>
          </a:xfrm>
        </p:spPr>
        <p:txBody>
          <a:bodyPr/>
          <a:lstStyle/>
          <a:p>
            <a:r>
              <a:rPr lang="en-US" dirty="0"/>
              <a:t>An ordained ministry</a:t>
            </a:r>
          </a:p>
          <a:p>
            <a:pPr lvl="1"/>
            <a:r>
              <a:rPr lang="en-US" dirty="0"/>
              <a:t>One of three Holy Orders in the Church:</a:t>
            </a:r>
          </a:p>
          <a:p>
            <a:pPr lvl="4"/>
            <a:r>
              <a:rPr lang="en-US" sz="2400" dirty="0"/>
              <a:t>Deacon</a:t>
            </a:r>
          </a:p>
          <a:p>
            <a:pPr lvl="4"/>
            <a:r>
              <a:rPr lang="en-US" sz="2400" dirty="0"/>
              <a:t>Priest</a:t>
            </a:r>
          </a:p>
          <a:p>
            <a:pPr lvl="4"/>
            <a:r>
              <a:rPr lang="en-US" sz="2400" dirty="0"/>
              <a:t>Bishop</a:t>
            </a:r>
          </a:p>
          <a:p>
            <a:pPr lvl="1"/>
            <a:r>
              <a:rPr lang="en-US" dirty="0"/>
              <a:t>Not a “little priest,” but an ancient order, dating from the very early Church</a:t>
            </a:r>
          </a:p>
          <a:p>
            <a:pPr lvl="1"/>
            <a:r>
              <a:rPr lang="en-US" dirty="0"/>
              <a:t>Out of practice for several centuries, but restored by Vatican II</a:t>
            </a:r>
          </a:p>
          <a:p>
            <a:pPr marL="1252728" lvl="4" indent="0">
              <a:buNone/>
            </a:pPr>
            <a:endParaRPr lang="en-US" sz="2800" dirty="0"/>
          </a:p>
          <a:p>
            <a:pPr marL="1252728" lvl="4" indent="0">
              <a:buNone/>
            </a:pPr>
            <a:endParaRPr lang="en-US" sz="2800" dirty="0"/>
          </a:p>
          <a:p>
            <a:pPr lvl="1"/>
            <a:endParaRPr lang="en-US" dirty="0"/>
          </a:p>
          <a:p>
            <a:pPr lvl="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marriage?</a:t>
            </a:r>
          </a:p>
        </p:txBody>
      </p:sp>
      <p:sp>
        <p:nvSpPr>
          <p:cNvPr id="3" name="Content Placeholder 2"/>
          <p:cNvSpPr>
            <a:spLocks noGrp="1"/>
          </p:cNvSpPr>
          <p:nvPr>
            <p:ph idx="1"/>
          </p:nvPr>
        </p:nvSpPr>
        <p:spPr/>
        <p:txBody>
          <a:bodyPr/>
          <a:lstStyle/>
          <a:p>
            <a:r>
              <a:rPr lang="en-US" dirty="0"/>
              <a:t>If a man is ordained after he is already married, he remains married.</a:t>
            </a:r>
          </a:p>
          <a:p>
            <a:endParaRPr lang="en-US" dirty="0"/>
          </a:p>
          <a:p>
            <a:r>
              <a:rPr lang="en-US" dirty="0"/>
              <a:t>If his wife dies, he will not be free to marry again.</a:t>
            </a:r>
          </a:p>
          <a:p>
            <a:endParaRPr lang="en-US" dirty="0"/>
          </a:p>
          <a:p>
            <a:r>
              <a:rPr lang="en-US" dirty="0"/>
              <a:t>If he is single when he is ordained, he must take a vow of celibacy.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wife’s involvement?</a:t>
            </a:r>
          </a:p>
        </p:txBody>
      </p:sp>
      <p:sp>
        <p:nvSpPr>
          <p:cNvPr id="3" name="Content Placeholder 2"/>
          <p:cNvSpPr>
            <a:spLocks noGrp="1"/>
          </p:cNvSpPr>
          <p:nvPr>
            <p:ph idx="1"/>
          </p:nvPr>
        </p:nvSpPr>
        <p:spPr/>
        <p:txBody>
          <a:bodyPr/>
          <a:lstStyle/>
          <a:p>
            <a:r>
              <a:rPr lang="en-US" dirty="0"/>
              <a:t>For many deacons, their first vocational call was to marriage.  Diaconate should not interfere with that but, rather, becomes a particular living-out of the marriage commitment.</a:t>
            </a:r>
          </a:p>
          <a:p>
            <a:endParaRPr lang="en-US" dirty="0"/>
          </a:p>
          <a:p>
            <a:r>
              <a:rPr lang="en-US" dirty="0"/>
              <a:t>Therefore, wives must agree to this ministerial call.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wives invited?</a:t>
            </a:r>
          </a:p>
        </p:txBody>
      </p:sp>
      <p:sp>
        <p:nvSpPr>
          <p:cNvPr id="3" name="Content Placeholder 2"/>
          <p:cNvSpPr>
            <a:spLocks noGrp="1"/>
          </p:cNvSpPr>
          <p:nvPr>
            <p:ph idx="1"/>
          </p:nvPr>
        </p:nvSpPr>
        <p:spPr/>
        <p:txBody>
          <a:bodyPr>
            <a:normAutofit fontScale="92500" lnSpcReduction="10000"/>
          </a:bodyPr>
          <a:lstStyle/>
          <a:p>
            <a:r>
              <a:rPr lang="en-US" dirty="0"/>
              <a:t>Candidates’ wives are invited to everything:</a:t>
            </a:r>
          </a:p>
          <a:p>
            <a:pPr lvl="2"/>
            <a:r>
              <a:rPr lang="en-US" dirty="0"/>
              <a:t>Discernment events</a:t>
            </a:r>
          </a:p>
          <a:p>
            <a:pPr lvl="2"/>
            <a:r>
              <a:rPr lang="en-US" dirty="0"/>
              <a:t>Formation events</a:t>
            </a:r>
          </a:p>
          <a:p>
            <a:pPr lvl="2"/>
            <a:r>
              <a:rPr lang="en-US" dirty="0"/>
              <a:t>Retreats</a:t>
            </a:r>
          </a:p>
          <a:p>
            <a:pPr lvl="2"/>
            <a:r>
              <a:rPr lang="en-US" dirty="0"/>
              <a:t>Continuing education events, after ordination</a:t>
            </a:r>
          </a:p>
          <a:p>
            <a:endParaRPr lang="en-US" dirty="0"/>
          </a:p>
          <a:p>
            <a:r>
              <a:rPr lang="en-US" dirty="0"/>
              <a:t>Wives are strongly encouraged, but not required, to attend events.</a:t>
            </a:r>
          </a:p>
          <a:p>
            <a:r>
              <a:rPr lang="en-US" dirty="0"/>
              <a:t>Throughout the program, it is important to maintain the distinction between the ordained ministry of the deacon and the ministerial activities of his wife, which she carries out as a lay person in her own right.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976FB5-466C-4FD1-B7F8-D3FE97178835}"/>
              </a:ext>
            </a:extLst>
          </p:cNvPr>
          <p:cNvSpPr txBox="1"/>
          <p:nvPr/>
        </p:nvSpPr>
        <p:spPr>
          <a:xfrm>
            <a:off x="1219200" y="609600"/>
            <a:ext cx="7086600" cy="861774"/>
          </a:xfrm>
          <a:prstGeom prst="rect">
            <a:avLst/>
          </a:prstGeom>
          <a:noFill/>
        </p:spPr>
        <p:txBody>
          <a:bodyPr wrap="square" rtlCol="0">
            <a:spAutoFit/>
          </a:bodyPr>
          <a:lstStyle/>
          <a:p>
            <a:pPr algn="ctr"/>
            <a:r>
              <a:rPr lang="en-US" sz="5000" dirty="0">
                <a:solidFill>
                  <a:schemeClr val="tx2"/>
                </a:solidFill>
              </a:rPr>
              <a:t>Application Process</a:t>
            </a:r>
          </a:p>
        </p:txBody>
      </p:sp>
      <p:sp>
        <p:nvSpPr>
          <p:cNvPr id="5" name="TextBox 4">
            <a:extLst>
              <a:ext uri="{FF2B5EF4-FFF2-40B4-BE49-F238E27FC236}">
                <a16:creationId xmlns:a16="http://schemas.microsoft.com/office/drawing/2014/main" id="{BC86FD0B-D55A-4C76-A3DF-9473E095039D}"/>
              </a:ext>
            </a:extLst>
          </p:cNvPr>
          <p:cNvSpPr txBox="1"/>
          <p:nvPr/>
        </p:nvSpPr>
        <p:spPr>
          <a:xfrm>
            <a:off x="990600" y="1295400"/>
            <a:ext cx="6934200" cy="5539978"/>
          </a:xfrm>
          <a:prstGeom prst="rect">
            <a:avLst/>
          </a:prstGeom>
          <a:noFill/>
        </p:spPr>
        <p:txBody>
          <a:bodyPr wrap="square" rtlCol="0">
            <a:spAutoFit/>
          </a:bodyPr>
          <a:lstStyle/>
          <a:p>
            <a:pPr marL="342900" indent="-342900">
              <a:buAutoNum type="arabicPeriod"/>
            </a:pPr>
            <a:r>
              <a:rPr lang="en-US" sz="2400" dirty="0"/>
              <a:t>Pray and think yourself</a:t>
            </a:r>
          </a:p>
          <a:p>
            <a:pPr marL="342900" indent="-342900">
              <a:buAutoNum type="arabicPeriod"/>
            </a:pPr>
            <a:r>
              <a:rPr lang="en-US" sz="2400" dirty="0"/>
              <a:t>If married, confer with wife and obtain her consent.</a:t>
            </a:r>
          </a:p>
          <a:p>
            <a:pPr marL="342900" indent="-342900">
              <a:buAutoNum type="arabicPeriod"/>
            </a:pPr>
            <a:r>
              <a:rPr lang="en-US" sz="2400" dirty="0"/>
              <a:t>Fill out application papers and submit </a:t>
            </a:r>
            <a:r>
              <a:rPr lang="en-US" sz="2400" b="1" dirty="0"/>
              <a:t>– Mailed to Deacon Steven Frueh, 6296 W. Watkins Road, Salina, KS, 67401, by June 1, 2026.  </a:t>
            </a:r>
            <a:r>
              <a:rPr lang="en-US" sz="2400" dirty="0"/>
              <a:t>Request application today and leave email address or email </a:t>
            </a:r>
            <a:r>
              <a:rPr lang="en-US" sz="2400" dirty="0">
                <a:hlinkClick r:id="rId2"/>
              </a:rPr>
              <a:t>deaconsteve@stmsalina.org</a:t>
            </a:r>
            <a:r>
              <a:rPr lang="en-US" sz="2400" dirty="0"/>
              <a:t> and the application will be forwarded to you.  Many documents need to accompany your application!</a:t>
            </a:r>
          </a:p>
          <a:p>
            <a:pPr marL="342900" indent="-342900">
              <a:buAutoNum type="arabicPeriod"/>
            </a:pPr>
            <a:r>
              <a:rPr lang="en-US" sz="2400" dirty="0"/>
              <a:t>Background/Reference/etc., checks.</a:t>
            </a:r>
          </a:p>
          <a:p>
            <a:pPr marL="342900" indent="-342900">
              <a:buAutoNum type="arabicPeriod"/>
            </a:pPr>
            <a:r>
              <a:rPr lang="en-US" sz="2400" dirty="0"/>
              <a:t>Formation team reviews and makes recommendation to bishop, who makes the final decision.</a:t>
            </a:r>
          </a:p>
          <a:p>
            <a:pPr marL="342900" indent="-342900">
              <a:buAutoNum type="arabicPeriod"/>
            </a:pPr>
            <a:endParaRPr lang="en-US" dirty="0"/>
          </a:p>
        </p:txBody>
      </p:sp>
    </p:spTree>
    <p:extLst>
      <p:ext uri="{BB962C8B-B14F-4D97-AF65-F5344CB8AC3E}">
        <p14:creationId xmlns:p14="http://schemas.microsoft.com/office/powerpoint/2010/main" val="3775915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94DF652-2BFB-41C2-A5BC-356AB7301D86}"/>
              </a:ext>
            </a:extLst>
          </p:cNvPr>
          <p:cNvSpPr/>
          <p:nvPr/>
        </p:nvSpPr>
        <p:spPr>
          <a:xfrm>
            <a:off x="609600" y="914400"/>
            <a:ext cx="8153400" cy="3416320"/>
          </a:xfrm>
          <a:prstGeom prst="rect">
            <a:avLst/>
          </a:prstGeom>
        </p:spPr>
        <p:txBody>
          <a:bodyPr wrap="square">
            <a:spAutoFit/>
          </a:bodyPr>
          <a:lstStyle/>
          <a:p>
            <a:r>
              <a:rPr lang="en-US" sz="2400" dirty="0"/>
              <a:t>6. Acceptance into aspirancy/discernment process – letters </a:t>
            </a:r>
          </a:p>
          <a:p>
            <a:r>
              <a:rPr lang="en-US" sz="2400" dirty="0"/>
              <a:t>    go out approximately August 7th, 2026.</a:t>
            </a:r>
          </a:p>
          <a:p>
            <a:pPr marL="342900" indent="-342900">
              <a:buAutoNum type="arabicPeriod" startAt="7"/>
            </a:pPr>
            <a:r>
              <a:rPr lang="en-US" sz="2400" dirty="0"/>
              <a:t>Discernment process.</a:t>
            </a:r>
          </a:p>
          <a:p>
            <a:pPr marL="342900" indent="-342900">
              <a:buAutoNum type="arabicPeriod" startAt="7"/>
            </a:pPr>
            <a:r>
              <a:rPr lang="en-US" sz="2400" dirty="0"/>
              <a:t>Psychological Evaluation at diocesan expense.</a:t>
            </a:r>
          </a:p>
          <a:p>
            <a:pPr marL="342900" indent="-342900">
              <a:buAutoNum type="arabicPeriod" startAt="7"/>
            </a:pPr>
            <a:r>
              <a:rPr lang="en-US" sz="2400" dirty="0"/>
              <a:t>Acceptance into formation studies.</a:t>
            </a:r>
          </a:p>
          <a:p>
            <a:pPr marL="342900" indent="-342900">
              <a:buAutoNum type="arabicPeriod" startAt="7"/>
            </a:pPr>
            <a:r>
              <a:rPr lang="en-US" sz="2400" dirty="0"/>
              <a:t>Follow-up interviews throughout formation process.</a:t>
            </a:r>
          </a:p>
          <a:p>
            <a:pPr marL="342900" indent="-342900">
              <a:buAutoNum type="arabicPeriod" startAt="7"/>
            </a:pPr>
            <a:r>
              <a:rPr lang="en-US" sz="2400" dirty="0"/>
              <a:t>Successful completion of all aspects of the formation.</a:t>
            </a:r>
          </a:p>
          <a:p>
            <a:pPr marL="342900" indent="-342900">
              <a:buAutoNum type="arabicPeriod" startAt="7"/>
            </a:pPr>
            <a:r>
              <a:rPr lang="en-US" sz="2400" dirty="0"/>
              <a:t>Call to Holy Orders by Bishop.</a:t>
            </a:r>
          </a:p>
          <a:p>
            <a:pPr marL="342900" indent="-342900">
              <a:buAutoNum type="arabicPeriod" startAt="7"/>
            </a:pPr>
            <a:r>
              <a:rPr lang="en-US" sz="2400" dirty="0"/>
              <a:t>Ordination.</a:t>
            </a:r>
          </a:p>
        </p:txBody>
      </p:sp>
    </p:spTree>
    <p:extLst>
      <p:ext uri="{BB962C8B-B14F-4D97-AF65-F5344CB8AC3E}">
        <p14:creationId xmlns:p14="http://schemas.microsoft.com/office/powerpoint/2010/main" val="1188183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Deacons in History</a:t>
            </a:r>
          </a:p>
        </p:txBody>
      </p:sp>
      <p:sp>
        <p:nvSpPr>
          <p:cNvPr id="5" name="Content Placeholder 4"/>
          <p:cNvSpPr>
            <a:spLocks noGrp="1"/>
          </p:cNvSpPr>
          <p:nvPr>
            <p:ph idx="1"/>
          </p:nvPr>
        </p:nvSpPr>
        <p:spPr>
          <a:xfrm>
            <a:off x="457200" y="1935480"/>
            <a:ext cx="8229600" cy="1798320"/>
          </a:xfrm>
        </p:spPr>
        <p:txBody>
          <a:bodyPr>
            <a:normAutofit lnSpcReduction="10000"/>
          </a:bodyPr>
          <a:lstStyle/>
          <a:p>
            <a:r>
              <a:rPr lang="en-US" dirty="0"/>
              <a:t>St. Stephen and the 7 original deacons from the Acts of the Apostles</a:t>
            </a:r>
          </a:p>
          <a:p>
            <a:r>
              <a:rPr lang="en-US" dirty="0"/>
              <a:t>St. Lawrence</a:t>
            </a:r>
          </a:p>
          <a:p>
            <a:r>
              <a:rPr lang="en-US" dirty="0"/>
              <a:t>St. Francis of Assisi</a:t>
            </a:r>
          </a:p>
          <a:p>
            <a:endParaRPr lang="en-US" dirty="0"/>
          </a:p>
        </p:txBody>
      </p:sp>
      <p:sp>
        <p:nvSpPr>
          <p:cNvPr id="3" name="TextBox 2">
            <a:extLst>
              <a:ext uri="{FF2B5EF4-FFF2-40B4-BE49-F238E27FC236}">
                <a16:creationId xmlns:a16="http://schemas.microsoft.com/office/drawing/2014/main" id="{7ACF1703-561C-46D6-8DE5-02C0FE3D88B7}"/>
              </a:ext>
            </a:extLst>
          </p:cNvPr>
          <p:cNvSpPr txBox="1"/>
          <p:nvPr/>
        </p:nvSpPr>
        <p:spPr>
          <a:xfrm>
            <a:off x="671512" y="5512605"/>
            <a:ext cx="6096000" cy="1347740"/>
          </a:xfrm>
          <a:prstGeom prst="rect">
            <a:avLst/>
          </a:prstGeom>
          <a:noFill/>
        </p:spPr>
        <p:txBody>
          <a:bodyPr wrap="square" rtlCol="0">
            <a:spAutoFit/>
          </a:bodyPr>
          <a:lstStyle/>
          <a:p>
            <a:endParaRPr lang="en-US" dirty="0"/>
          </a:p>
        </p:txBody>
      </p:sp>
      <p:pic>
        <p:nvPicPr>
          <p:cNvPr id="1032" name="Picture 8" descr="Image result for st. stephen">
            <a:extLst>
              <a:ext uri="{FF2B5EF4-FFF2-40B4-BE49-F238E27FC236}">
                <a16:creationId xmlns:a16="http://schemas.microsoft.com/office/drawing/2014/main" id="{B783CD46-A776-4820-A335-55FEEED012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6596" y="2514600"/>
            <a:ext cx="2221285" cy="42220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deacons do?</a:t>
            </a:r>
          </a:p>
        </p:txBody>
      </p:sp>
      <p:sp>
        <p:nvSpPr>
          <p:cNvPr id="3" name="Content Placeholder 2"/>
          <p:cNvSpPr>
            <a:spLocks noGrp="1"/>
          </p:cNvSpPr>
          <p:nvPr>
            <p:ph idx="1"/>
          </p:nvPr>
        </p:nvSpPr>
        <p:spPr/>
        <p:txBody>
          <a:bodyPr/>
          <a:lstStyle/>
          <a:p>
            <a:endParaRPr lang="en-US" dirty="0"/>
          </a:p>
          <a:p>
            <a:r>
              <a:rPr lang="en-US" dirty="0"/>
              <a:t>A ministry of SERVICE:</a:t>
            </a:r>
          </a:p>
          <a:p>
            <a:endParaRPr lang="en-US" dirty="0"/>
          </a:p>
          <a:p>
            <a:pPr lvl="1"/>
            <a:r>
              <a:rPr lang="en-US" dirty="0"/>
              <a:t>To the Word of God (preaching and teaching)</a:t>
            </a:r>
          </a:p>
          <a:p>
            <a:pPr lvl="1"/>
            <a:endParaRPr lang="en-US" dirty="0"/>
          </a:p>
          <a:p>
            <a:pPr lvl="1"/>
            <a:r>
              <a:rPr lang="en-US" dirty="0"/>
              <a:t>To the poor (love and justice)</a:t>
            </a:r>
          </a:p>
          <a:p>
            <a:pPr lvl="1"/>
            <a:endParaRPr lang="en-US" dirty="0"/>
          </a:p>
          <a:p>
            <a:pPr lvl="1"/>
            <a:r>
              <a:rPr lang="en-US" dirty="0"/>
              <a:t>To the liturgy (sacramental role)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eligible?</a:t>
            </a:r>
          </a:p>
        </p:txBody>
      </p:sp>
      <p:sp>
        <p:nvSpPr>
          <p:cNvPr id="3" name="Content Placeholder 2"/>
          <p:cNvSpPr>
            <a:spLocks noGrp="1"/>
          </p:cNvSpPr>
          <p:nvPr>
            <p:ph idx="1"/>
          </p:nvPr>
        </p:nvSpPr>
        <p:spPr/>
        <p:txBody>
          <a:bodyPr/>
          <a:lstStyle/>
          <a:p>
            <a:endParaRPr lang="en-US" dirty="0"/>
          </a:p>
          <a:p>
            <a:r>
              <a:rPr lang="en-US" dirty="0"/>
              <a:t>Catholic men, between the ages of 35 and 65, who are interested in witnessing, sacramentally, to service.</a:t>
            </a:r>
          </a:p>
          <a:p>
            <a:r>
              <a:rPr lang="en-US" dirty="0"/>
              <a:t>Men must be age 35 or no older than 65 by June 1, 2031, in order to be ordained.  (The bishop may approve an age older than 65 but the candidate will be required to pay part of the formation cost.)</a:t>
            </a:r>
          </a:p>
          <a:p>
            <a:r>
              <a:rPr lang="en-US" dirty="0"/>
              <a:t>Not doing all the Church’s service themselves, but witnessing to it and “ordering” it, structuring it and calling it forth from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0FE2B-EF61-4852-9C38-1D7BFFB33D97}"/>
              </a:ext>
            </a:extLst>
          </p:cNvPr>
          <p:cNvSpPr>
            <a:spLocks noGrp="1"/>
          </p:cNvSpPr>
          <p:nvPr>
            <p:ph type="title"/>
          </p:nvPr>
        </p:nvSpPr>
        <p:spPr/>
        <p:txBody>
          <a:bodyPr/>
          <a:lstStyle/>
          <a:p>
            <a:r>
              <a:rPr lang="en-US" dirty="0"/>
              <a:t>Admission Guidelines</a:t>
            </a:r>
          </a:p>
        </p:txBody>
      </p:sp>
      <p:sp>
        <p:nvSpPr>
          <p:cNvPr id="3" name="Content Placeholder 2">
            <a:extLst>
              <a:ext uri="{FF2B5EF4-FFF2-40B4-BE49-F238E27FC236}">
                <a16:creationId xmlns:a16="http://schemas.microsoft.com/office/drawing/2014/main" id="{55AE8B33-FB3E-486A-91A3-94273CF9C5F0}"/>
              </a:ext>
            </a:extLst>
          </p:cNvPr>
          <p:cNvSpPr>
            <a:spLocks noGrp="1"/>
          </p:cNvSpPr>
          <p:nvPr>
            <p:ph idx="1"/>
          </p:nvPr>
        </p:nvSpPr>
        <p:spPr/>
        <p:txBody>
          <a:bodyPr>
            <a:normAutofit fontScale="92500" lnSpcReduction="10000"/>
          </a:bodyPr>
          <a:lstStyle/>
          <a:p>
            <a:r>
              <a:rPr lang="en-US" dirty="0"/>
              <a:t>Have a good spiritual life and a positive sense of Church.  Be committed to the teachings of the Church and to human dignity.</a:t>
            </a:r>
          </a:p>
          <a:p>
            <a:r>
              <a:rPr lang="en-US" dirty="0"/>
              <a:t>Work well with others, be sensitive to persons with problems and be generous with time and energy in serving others.</a:t>
            </a:r>
          </a:p>
          <a:p>
            <a:r>
              <a:rPr lang="en-US" dirty="0"/>
              <a:t>Be a man in good standing in the Church for at least 3 years and be an active member of his parish.</a:t>
            </a:r>
          </a:p>
          <a:p>
            <a:r>
              <a:rPr lang="en-US" dirty="0"/>
              <a:t>Have a stable employment and financial history.</a:t>
            </a:r>
          </a:p>
          <a:p>
            <a:r>
              <a:rPr lang="en-US" dirty="0"/>
              <a:t>Be a citizen of the US or have evidence of currently being in legal immigration status, and able to maintain such status for the duration of the formation program.</a:t>
            </a:r>
          </a:p>
          <a:p>
            <a:pPr marL="0" indent="0">
              <a:buNone/>
            </a:pPr>
            <a:endParaRPr lang="en-US" dirty="0"/>
          </a:p>
        </p:txBody>
      </p:sp>
    </p:spTree>
    <p:extLst>
      <p:ext uri="{BB962C8B-B14F-4D97-AF65-F5344CB8AC3E}">
        <p14:creationId xmlns:p14="http://schemas.microsoft.com/office/powerpoint/2010/main" val="99616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7F9F2-EBD0-4986-8F46-DD9EEA53028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47B1036-A36C-42D0-A339-5FA9E44654F3}"/>
              </a:ext>
            </a:extLst>
          </p:cNvPr>
          <p:cNvSpPr>
            <a:spLocks noGrp="1"/>
          </p:cNvSpPr>
          <p:nvPr>
            <p:ph idx="1"/>
          </p:nvPr>
        </p:nvSpPr>
        <p:spPr/>
        <p:txBody>
          <a:bodyPr>
            <a:normAutofit fontScale="92500" lnSpcReduction="20000"/>
          </a:bodyPr>
          <a:lstStyle/>
          <a:p>
            <a:r>
              <a:rPr lang="en-US" dirty="0"/>
              <a:t>Be without a criminal record.</a:t>
            </a:r>
          </a:p>
          <a:p>
            <a:r>
              <a:rPr lang="en-US" dirty="0"/>
              <a:t>Possess a high school diploma or GED and be capable of college level studies.</a:t>
            </a:r>
          </a:p>
          <a:p>
            <a:r>
              <a:rPr lang="en-US" dirty="0"/>
              <a:t>If married, be married in the Church and be in a stable marriage.</a:t>
            </a:r>
          </a:p>
          <a:p>
            <a:r>
              <a:rPr lang="en-US" dirty="0"/>
              <a:t>If single, be committed to celibacy.</a:t>
            </a:r>
          </a:p>
          <a:p>
            <a:r>
              <a:rPr lang="en-US" dirty="0"/>
              <a:t>Be able to commit to Saturdays during aspirancy program .</a:t>
            </a:r>
          </a:p>
          <a:p>
            <a:r>
              <a:rPr lang="en-US" dirty="0"/>
              <a:t>Be able to commit to one full weekend (Friday – Sunday) 11 months a year for four years for the formation program; to attend 8-day homiletics course at St. Meinrad, Indiana, at your expense in the second or third year; and be able to devote 10 hours a week for study throughout years 2-5.</a:t>
            </a:r>
          </a:p>
          <a:p>
            <a:endParaRPr lang="en-US" dirty="0"/>
          </a:p>
        </p:txBody>
      </p:sp>
    </p:spTree>
    <p:extLst>
      <p:ext uri="{BB962C8B-B14F-4D97-AF65-F5344CB8AC3E}">
        <p14:creationId xmlns:p14="http://schemas.microsoft.com/office/powerpoint/2010/main" val="1138351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requirements?</a:t>
            </a:r>
          </a:p>
        </p:txBody>
      </p:sp>
      <p:sp>
        <p:nvSpPr>
          <p:cNvPr id="3" name="Content Placeholder 2"/>
          <p:cNvSpPr>
            <a:spLocks noGrp="1"/>
          </p:cNvSpPr>
          <p:nvPr>
            <p:ph idx="1"/>
          </p:nvPr>
        </p:nvSpPr>
        <p:spPr/>
        <p:txBody>
          <a:bodyPr/>
          <a:lstStyle/>
          <a:p>
            <a:endParaRPr lang="en-US" dirty="0"/>
          </a:p>
          <a:p>
            <a:r>
              <a:rPr lang="en-US" dirty="0"/>
              <a:t>Human formation</a:t>
            </a:r>
          </a:p>
          <a:p>
            <a:endParaRPr lang="en-US" dirty="0"/>
          </a:p>
          <a:p>
            <a:r>
              <a:rPr lang="en-US" dirty="0"/>
              <a:t>Spiritual formation</a:t>
            </a:r>
          </a:p>
          <a:p>
            <a:endParaRPr lang="en-US" dirty="0"/>
          </a:p>
          <a:p>
            <a:r>
              <a:rPr lang="en-US" dirty="0"/>
              <a:t>Academic formation</a:t>
            </a:r>
          </a:p>
          <a:p>
            <a:endParaRPr lang="en-US" dirty="0"/>
          </a:p>
          <a:p>
            <a:r>
              <a:rPr lang="en-US" dirty="0"/>
              <a:t>Ministry formation</a:t>
            </a:r>
          </a:p>
        </p:txBody>
      </p:sp>
      <p:sp>
        <p:nvSpPr>
          <p:cNvPr id="4" name="Rectangle 3">
            <a:extLst>
              <a:ext uri="{FF2B5EF4-FFF2-40B4-BE49-F238E27FC236}">
                <a16:creationId xmlns:a16="http://schemas.microsoft.com/office/drawing/2014/main" id="{EA2B5845-67DA-434D-BAD5-4BF8445BD911}"/>
              </a:ext>
            </a:extLst>
          </p:cNvPr>
          <p:cNvSpPr/>
          <p:nvPr/>
        </p:nvSpPr>
        <p:spPr>
          <a:xfrm>
            <a:off x="3957889" y="3244334"/>
            <a:ext cx="1228221" cy="369332"/>
          </a:xfrm>
          <a:prstGeom prst="rect">
            <a:avLst/>
          </a:prstGeom>
        </p:spPr>
        <p:txBody>
          <a:bodyPr wrap="none">
            <a:spAutoFit/>
          </a:bodyPr>
          <a:lstStyle/>
          <a:p>
            <a:r>
              <a:rPr lang="en-US" b="1" cap="all" dirty="0">
                <a:solidFill>
                  <a:srgbClr val="FFFFFF"/>
                </a:solidFill>
                <a:latin typeface="Source Sans Pro" panose="020B0503030403020204" pitchFamily="34" charset="0"/>
              </a:rPr>
              <a:t>DESIGNED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long will the training take?</a:t>
            </a:r>
          </a:p>
        </p:txBody>
      </p:sp>
      <p:sp>
        <p:nvSpPr>
          <p:cNvPr id="3" name="Content Placeholder 2"/>
          <p:cNvSpPr>
            <a:spLocks noGrp="1"/>
          </p:cNvSpPr>
          <p:nvPr>
            <p:ph idx="1"/>
          </p:nvPr>
        </p:nvSpPr>
        <p:spPr/>
        <p:txBody>
          <a:bodyPr>
            <a:normAutofit/>
          </a:bodyPr>
          <a:lstStyle/>
          <a:p>
            <a:pPr marL="0" indent="0">
              <a:buNone/>
            </a:pPr>
            <a:endParaRPr lang="en-US" dirty="0"/>
          </a:p>
          <a:p>
            <a:r>
              <a:rPr lang="en-US" sz="2800" dirty="0"/>
              <a:t>Four (4) years after discernment.</a:t>
            </a:r>
          </a:p>
          <a:p>
            <a:endParaRPr lang="en-US" sz="2800" dirty="0"/>
          </a:p>
          <a:p>
            <a:pPr lvl="2"/>
            <a:r>
              <a:rPr lang="en-US" sz="2800" dirty="0"/>
              <a:t>At least one year of discernment</a:t>
            </a:r>
          </a:p>
          <a:p>
            <a:pPr lvl="2"/>
            <a:endParaRPr lang="en-US" sz="2800" dirty="0"/>
          </a:p>
          <a:p>
            <a:pPr lvl="2"/>
            <a:r>
              <a:rPr lang="en-US" sz="2800" dirty="0"/>
              <a:t>Four years of formation</a:t>
            </a:r>
          </a:p>
          <a:p>
            <a:pPr marL="667512" lvl="2" indent="0">
              <a:buNone/>
            </a:pPr>
            <a:endParaRPr lang="en-US" sz="2800" dirty="0"/>
          </a:p>
          <a:p>
            <a:pPr lvl="2"/>
            <a:r>
              <a:rPr lang="en-US" sz="2800" dirty="0"/>
              <a:t>A total of 5 years of formation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1519</TotalTime>
  <Words>1553</Words>
  <Application>Microsoft Office PowerPoint</Application>
  <PresentationFormat>On-screen Show (4:3)</PresentationFormat>
  <Paragraphs>203</Paragraphs>
  <Slides>24</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Constantia</vt:lpstr>
      <vt:lpstr>Source Sans Pro</vt:lpstr>
      <vt:lpstr>Wingdings 2</vt:lpstr>
      <vt:lpstr>Flow</vt:lpstr>
      <vt:lpstr>The Diaconate</vt:lpstr>
      <vt:lpstr>What is a Permanent Deacon?</vt:lpstr>
      <vt:lpstr>Deacons in History</vt:lpstr>
      <vt:lpstr>What do deacons do?</vt:lpstr>
      <vt:lpstr>Who is eligible?</vt:lpstr>
      <vt:lpstr>Admission Guidelines</vt:lpstr>
      <vt:lpstr>PowerPoint Presentation</vt:lpstr>
      <vt:lpstr>What are the requirements?</vt:lpstr>
      <vt:lpstr>How long will the training take?</vt:lpstr>
      <vt:lpstr>What is discernment?</vt:lpstr>
      <vt:lpstr>The Church will be discerning, too.</vt:lpstr>
      <vt:lpstr>St. Meinrad, School of Theology St. Meinrad, Indiana www.saintmeinrad.edu/permanent-deacons</vt:lpstr>
      <vt:lpstr>EVALUATION OF CANDIDATES</vt:lpstr>
      <vt:lpstr>How is formation done?</vt:lpstr>
      <vt:lpstr>How are the weekends structured?</vt:lpstr>
      <vt:lpstr>PowerPoint Presentation</vt:lpstr>
      <vt:lpstr>PowerPoint Presentation</vt:lpstr>
      <vt:lpstr>What is the financial cost?</vt:lpstr>
      <vt:lpstr>Is the ministry full time?</vt:lpstr>
      <vt:lpstr>What about marriage?</vt:lpstr>
      <vt:lpstr>What is the wife’s involvement?</vt:lpstr>
      <vt:lpstr>Are wives invited?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Diaconate</dc:title>
  <dc:creator>Frank Coady</dc:creator>
  <cp:lastModifiedBy>Steve Frueh</cp:lastModifiedBy>
  <cp:revision>46</cp:revision>
  <dcterms:created xsi:type="dcterms:W3CDTF">2008-03-15T14:08:59Z</dcterms:created>
  <dcterms:modified xsi:type="dcterms:W3CDTF">2026-02-24T14:02:15Z</dcterms:modified>
</cp:coreProperties>
</file>